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6858000" cx="12192000"/>
  <p:notesSz cx="6858000" cy="9144000"/>
  <p:embeddedFontLst>
    <p:embeddedFont>
      <p:font typeface="Nunito SemiBold"/>
      <p:regular r:id="rId20"/>
      <p:bold r:id="rId21"/>
      <p:italic r:id="rId22"/>
      <p:boldItalic r:id="rId23"/>
    </p:embeddedFont>
    <p:embeddedFont>
      <p:font typeface="Nuni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A124583-5717-40EE-8D6E-0F7FAC72A6A1}">
  <a:tblStyle styleId="{0A124583-5717-40EE-8D6E-0F7FAC72A6A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NunitoSemiBold-regular.fntdata"/><Relationship Id="rId22" Type="http://schemas.openxmlformats.org/officeDocument/2006/relationships/font" Target="fonts/NunitoSemiBold-italic.fntdata"/><Relationship Id="rId21" Type="http://schemas.openxmlformats.org/officeDocument/2006/relationships/font" Target="fonts/NunitoSemiBold-bold.fntdata"/><Relationship Id="rId24" Type="http://schemas.openxmlformats.org/officeDocument/2006/relationships/font" Target="fonts/Nunito-regular.fntdata"/><Relationship Id="rId23" Type="http://schemas.openxmlformats.org/officeDocument/2006/relationships/font" Target="fonts/NunitoSemiBold-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italic.fntdata"/><Relationship Id="rId25" Type="http://schemas.openxmlformats.org/officeDocument/2006/relationships/font" Target="fonts/Nunito-bold.fntdata"/><Relationship Id="rId27" Type="http://schemas.openxmlformats.org/officeDocument/2006/relationships/font" Target="fonts/Nuni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6f3e443a60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6f3e443a60_0_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1" name="Google Shape;231;g6f3e443a60_0_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6f3e443a60_0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6f3e443a60_0_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0" name="Google Shape;240;g6f3e443a60_0_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6f3e443a60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6f3e443a60_0_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8" name="Google Shape;248;g6f3e443a60_0_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6f3e443a60_0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6f3e443a60_0_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6" name="Google Shape;256;g6f3e443a60_0_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6f3e443a60_0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3" name="Google Shape;263;g6f3e443a60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6f3e443a60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9" name="Google Shape;169;g6f3e443a60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6f3e443a60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4" name="Google Shape;174;g6f3e443a60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6f3e443a60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2" name="Google Shape;182;g6f3e443a60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6f3e443a60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0" name="Google Shape;190;g6f3e443a60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6f3e443a60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8" name="Google Shape;198;g6f3e443a60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6f3e443a60_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6" name="Google Shape;206;g6f3e443a60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6f3e443a60_0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4" name="Google Shape;214;g6f3e443a60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6f3e443a60_0_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2" name="Google Shape;222;g6f3e443a60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13.png"/><Relationship Id="rId6"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8.png"/><Relationship Id="rId4" Type="http://schemas.openxmlformats.org/officeDocument/2006/relationships/image" Target="../media/image13.png"/><Relationship Id="rId5"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2019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Target Ads By Agent Shop &amp; Neighbourhood</a:t>
            </a:r>
            <a:endParaRPr/>
          </a:p>
        </p:txBody>
      </p:sp>
      <p:sp>
        <p:nvSpPr>
          <p:cNvPr id="166" name="Google Shape;166;p19"/>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8"/>
          <p:cNvSpPr txBox="1"/>
          <p:nvPr>
            <p:ph idx="1" type="subTitle"/>
          </p:nvPr>
        </p:nvSpPr>
        <p:spPr>
          <a:xfrm>
            <a:off x="370700" y="1158450"/>
            <a:ext cx="10889400" cy="5097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400"/>
              <a:t>Release Plan: x Stages</a:t>
            </a:r>
            <a:endParaRPr sz="2400"/>
          </a:p>
        </p:txBody>
      </p:sp>
      <p:sp>
        <p:nvSpPr>
          <p:cNvPr id="234" name="Google Shape;234;p2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Release Plan</a:t>
            </a:r>
            <a:endParaRPr/>
          </a:p>
        </p:txBody>
      </p:sp>
      <p:sp>
        <p:nvSpPr>
          <p:cNvPr id="235" name="Google Shape;235;p2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36" name="Google Shape;236;p28"/>
          <p:cNvGraphicFramePr/>
          <p:nvPr/>
        </p:nvGraphicFramePr>
        <p:xfrm>
          <a:off x="723900" y="2343160"/>
          <a:ext cx="3000000" cy="3000000"/>
        </p:xfrm>
        <a:graphic>
          <a:graphicData uri="http://schemas.openxmlformats.org/drawingml/2006/table">
            <a:tbl>
              <a:tblPr>
                <a:noFill/>
                <a:tableStyleId>{0A124583-5717-40EE-8D6E-0F7FAC72A6A1}</a:tableStyleId>
              </a:tblPr>
              <a:tblGrid>
                <a:gridCol w="2872925"/>
                <a:gridCol w="3455275"/>
                <a:gridCol w="3958800"/>
              </a:tblGrid>
              <a:tr h="949550">
                <a:tc>
                  <a:txBody>
                    <a:bodyPr/>
                    <a:lstStyle/>
                    <a:p>
                      <a:pPr indent="0" lvl="0" marL="0" rtl="0" algn="l">
                        <a:spcBef>
                          <a:spcPts val="0"/>
                        </a:spcBef>
                        <a:spcAft>
                          <a:spcPts val="0"/>
                        </a:spcAft>
                        <a:buNone/>
                      </a:pPr>
                      <a:r>
                        <a:rPr b="1" lang="en-US" sz="2400">
                          <a:solidFill>
                            <a:schemeClr val="dk1"/>
                          </a:solidFill>
                          <a:latin typeface="Nunito"/>
                          <a:ea typeface="Nunito"/>
                          <a:cs typeface="Nunito"/>
                          <a:sym typeface="Nunito"/>
                        </a:rPr>
                        <a:t>Scope</a:t>
                      </a:r>
                      <a:endParaRPr b="1" sz="2400">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sz="2400">
                          <a:solidFill>
                            <a:schemeClr val="dk1"/>
                          </a:solidFill>
                          <a:latin typeface="Nunito"/>
                          <a:ea typeface="Nunito"/>
                          <a:cs typeface="Nunito"/>
                          <a:sym typeface="Nunito"/>
                        </a:rPr>
                        <a:t>Tentative Release Date</a:t>
                      </a:r>
                      <a:endParaRPr b="1" sz="2400">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sz="2400">
                          <a:solidFill>
                            <a:schemeClr val="dk1"/>
                          </a:solidFill>
                          <a:latin typeface="Nunito"/>
                          <a:ea typeface="Nunito"/>
                          <a:cs typeface="Nunito"/>
                          <a:sym typeface="Nunito"/>
                        </a:rPr>
                        <a:t>Notes</a:t>
                      </a:r>
                      <a:endParaRPr b="1" sz="2400">
                        <a:solidFill>
                          <a:schemeClr val="dk1"/>
                        </a:solidFill>
                        <a:latin typeface="Nunito"/>
                        <a:ea typeface="Nunito"/>
                        <a:cs typeface="Nunito"/>
                        <a:sym typeface="Nunito"/>
                      </a:endParaRPr>
                    </a:p>
                  </a:txBody>
                  <a:tcPr marT="91425" marB="91425" marR="91425" marL="91425"/>
                </a:tc>
              </a:tr>
              <a:tr h="1210650">
                <a:tc>
                  <a:txBody>
                    <a:bodyPr/>
                    <a:lstStyle/>
                    <a:p>
                      <a:pPr indent="0" lvl="0" marL="0" rtl="0" algn="l">
                        <a:spcBef>
                          <a:spcPts val="0"/>
                        </a:spcBef>
                        <a:spcAft>
                          <a:spcPts val="0"/>
                        </a:spcAft>
                        <a:buNone/>
                      </a:pPr>
                      <a:r>
                        <a:t/>
                      </a:r>
                      <a:endParaRPr sz="2400">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sz="2400">
                        <a:solidFill>
                          <a:schemeClr val="dk1"/>
                        </a:solidFill>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t/>
                      </a:r>
                      <a:endParaRPr sz="2400">
                        <a:solidFill>
                          <a:schemeClr val="dk1"/>
                        </a:solidFill>
                        <a:latin typeface="Nunito"/>
                        <a:ea typeface="Nunito"/>
                        <a:cs typeface="Nunito"/>
                        <a:sym typeface="Nunito"/>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9"/>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Questions &amp; Assumptions</a:t>
            </a:r>
            <a:endParaRPr/>
          </a:p>
        </p:txBody>
      </p:sp>
      <p:sp>
        <p:nvSpPr>
          <p:cNvPr id="243" name="Google Shape;243;p2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44" name="Google Shape;244;p29"/>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381000" lvl="0" marL="457200" rtl="0" algn="l">
              <a:spcBef>
                <a:spcPts val="0"/>
              </a:spcBef>
              <a:spcAft>
                <a:spcPts val="0"/>
              </a:spcAft>
              <a:buSzPts val="2400"/>
              <a:buAutoNum type="arabicPeriod"/>
            </a:pPr>
            <a:r>
              <a:rPr lang="en-US" sz="2400"/>
              <a:t>How do we set up the keyword mapping for the data?</a:t>
            </a:r>
            <a:endParaRPr sz="2400"/>
          </a:p>
          <a:p>
            <a:pPr indent="-381000" lvl="0" marL="457200" rtl="0" algn="l">
              <a:spcBef>
                <a:spcPts val="1000"/>
              </a:spcBef>
              <a:spcAft>
                <a:spcPts val="0"/>
              </a:spcAft>
              <a:buSzPts val="2400"/>
              <a:buAutoNum type="arabicPeriod"/>
            </a:pPr>
            <a:r>
              <a:rPr lang="en-US" sz="2400"/>
              <a:t>What is the interval between data synchronization events?</a:t>
            </a:r>
            <a:endParaRPr sz="2400"/>
          </a:p>
          <a:p>
            <a:pPr indent="-381000" lvl="0" marL="457200" rtl="0" algn="l">
              <a:spcBef>
                <a:spcPts val="1000"/>
              </a:spcBef>
              <a:spcAft>
                <a:spcPts val="0"/>
              </a:spcAft>
              <a:buSzPts val="2400"/>
              <a:buAutoNum type="arabicPeriod"/>
            </a:pPr>
            <a:r>
              <a:rPr lang="en-US" sz="2400"/>
              <a:t>What is the best time of the day to synchronize DMP data?</a:t>
            </a:r>
            <a:endParaRPr sz="2400"/>
          </a:p>
          <a:p>
            <a:pPr indent="-381000" lvl="0" marL="457200" rtl="0" algn="l">
              <a:spcBef>
                <a:spcPts val="1000"/>
              </a:spcBef>
              <a:spcAft>
                <a:spcPts val="1000"/>
              </a:spcAft>
              <a:buSzPts val="2400"/>
              <a:buAutoNum type="arabicPeriod"/>
            </a:pPr>
            <a:r>
              <a:rPr lang="en-US" sz="2400"/>
              <a:t>What are the data sources for this feature?</a:t>
            </a:r>
            <a:endParaRPr sz="2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Next steps</a:t>
            </a:r>
            <a:endParaRPr/>
          </a:p>
        </p:txBody>
      </p:sp>
      <p:sp>
        <p:nvSpPr>
          <p:cNvPr id="251" name="Google Shape;251;p30"/>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342900" lvl="0" marL="457200" marR="0" rtl="0" algn="l">
              <a:lnSpc>
                <a:spcPct val="120000"/>
              </a:lnSpc>
              <a:spcBef>
                <a:spcPts val="0"/>
              </a:spcBef>
              <a:spcAft>
                <a:spcPts val="0"/>
              </a:spcAft>
              <a:buSzPts val="1800"/>
              <a:buAutoNum type="arabicPeriod"/>
            </a:pPr>
            <a:r>
              <a:rPr lang="en-US" sz="2400"/>
              <a:t>Clarify open questions and potential user journeys - </a:t>
            </a:r>
            <a:r>
              <a:rPr lang="en-US" sz="2400"/>
              <a:t>pending</a:t>
            </a:r>
            <a:endParaRPr sz="2400"/>
          </a:p>
          <a:p>
            <a:pPr indent="-342900" lvl="0" marL="457200" marR="0" rtl="0" algn="l">
              <a:lnSpc>
                <a:spcPct val="120000"/>
              </a:lnSpc>
              <a:spcBef>
                <a:spcPts val="1000"/>
              </a:spcBef>
              <a:spcAft>
                <a:spcPts val="0"/>
              </a:spcAft>
              <a:buSzPts val="1800"/>
              <a:buAutoNum type="arabicPeriod"/>
            </a:pPr>
            <a:r>
              <a:rPr lang="en-US" sz="2400"/>
              <a:t>Discuss priority of different scope elements - </a:t>
            </a:r>
            <a:r>
              <a:rPr lang="en-US" sz="2400"/>
              <a:t>pending</a:t>
            </a:r>
            <a:endParaRPr sz="2400"/>
          </a:p>
          <a:p>
            <a:pPr indent="-342900" lvl="0" marL="457200" marR="0" rtl="0" algn="l">
              <a:lnSpc>
                <a:spcPct val="120000"/>
              </a:lnSpc>
              <a:spcBef>
                <a:spcPts val="1000"/>
              </a:spcBef>
              <a:spcAft>
                <a:spcPts val="0"/>
              </a:spcAft>
              <a:buSzPts val="1800"/>
              <a:buAutoNum type="arabicPeriod"/>
            </a:pPr>
            <a:r>
              <a:rPr lang="en-US" sz="2400"/>
              <a:t>Confirm sign off - pending</a:t>
            </a:r>
            <a:endParaRPr sz="2400"/>
          </a:p>
          <a:p>
            <a:pPr indent="-342900" lvl="0" marL="457200" marR="0" rtl="0" algn="l">
              <a:lnSpc>
                <a:spcPct val="120000"/>
              </a:lnSpc>
              <a:spcBef>
                <a:spcPts val="1000"/>
              </a:spcBef>
              <a:spcAft>
                <a:spcPts val="0"/>
              </a:spcAft>
              <a:buSzPts val="1800"/>
              <a:buAutoNum type="arabicPeriod"/>
            </a:pPr>
            <a:r>
              <a:rPr lang="en-US" sz="2400"/>
              <a:t>Plan resourcing with Engineering Team - pending</a:t>
            </a:r>
            <a:endParaRPr sz="2400"/>
          </a:p>
          <a:p>
            <a:pPr indent="-342900" lvl="0" marL="457200" marR="0" rtl="0" algn="l">
              <a:lnSpc>
                <a:spcPct val="120000"/>
              </a:lnSpc>
              <a:spcBef>
                <a:spcPts val="1000"/>
              </a:spcBef>
              <a:spcAft>
                <a:spcPts val="0"/>
              </a:spcAft>
              <a:buSzPts val="1800"/>
              <a:buAutoNum type="arabicPeriod"/>
            </a:pPr>
            <a:r>
              <a:rPr lang="en-US" sz="2400"/>
              <a:t>Walkthrough engineering team - pending</a:t>
            </a:r>
            <a:endParaRPr sz="2400"/>
          </a:p>
          <a:p>
            <a:pPr indent="-342900" lvl="0" marL="457200" marR="0" rtl="0" algn="l">
              <a:lnSpc>
                <a:spcPct val="120000"/>
              </a:lnSpc>
              <a:spcBef>
                <a:spcPts val="1000"/>
              </a:spcBef>
              <a:spcAft>
                <a:spcPts val="1000"/>
              </a:spcAft>
              <a:buSzPts val="1800"/>
              <a:buAutoNum type="arabicPeriod"/>
            </a:pPr>
            <a:r>
              <a:rPr lang="en-US" sz="2400"/>
              <a:t>Finalize the Release Plan with engineering - pending</a:t>
            </a:r>
            <a:endParaRPr sz="2200"/>
          </a:p>
        </p:txBody>
      </p:sp>
      <p:sp>
        <p:nvSpPr>
          <p:cNvPr id="252" name="Google Shape;252;p3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Scope Updates</a:t>
            </a:r>
            <a:endParaRPr/>
          </a:p>
        </p:txBody>
      </p:sp>
      <p:sp>
        <p:nvSpPr>
          <p:cNvPr id="259" name="Google Shape;259;p31"/>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400"/>
              <a:t>Coming soon.</a:t>
            </a:r>
            <a:endParaRPr sz="2000"/>
          </a:p>
        </p:txBody>
      </p:sp>
      <p:sp>
        <p:nvSpPr>
          <p:cNvPr id="260" name="Google Shape;260;p3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2"/>
          <p:cNvSpPr txBox="1"/>
          <p:nvPr>
            <p:ph idx="4294967295" type="subTitle"/>
          </p:nvPr>
        </p:nvSpPr>
        <p:spPr>
          <a:xfrm>
            <a:off x="7038850" y="2286000"/>
            <a:ext cx="5155500" cy="2145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For more information, contact:</a:t>
            </a:r>
            <a:endParaRPr/>
          </a:p>
          <a:p>
            <a:pPr indent="0" lvl="0" marL="0" rtl="0" algn="l">
              <a:lnSpc>
                <a:spcPct val="90000"/>
              </a:lnSpc>
              <a:spcBef>
                <a:spcPts val="0"/>
              </a:spcBef>
              <a:spcAft>
                <a:spcPts val="0"/>
              </a:spcAft>
              <a:buClr>
                <a:schemeClr val="dk1"/>
              </a:buClr>
              <a:buSzPts val="2400"/>
              <a:buNone/>
            </a:pPr>
            <a:r>
              <a:t/>
            </a:r>
            <a:endParaRPr/>
          </a:p>
          <a:p>
            <a:pPr indent="0" lvl="0" marL="0" rtl="0" algn="l">
              <a:lnSpc>
                <a:spcPct val="90000"/>
              </a:lnSpc>
              <a:spcBef>
                <a:spcPts val="0"/>
              </a:spcBef>
              <a:spcAft>
                <a:spcPts val="0"/>
              </a:spcAft>
              <a:buClr>
                <a:schemeClr val="dk1"/>
              </a:buClr>
              <a:buSzPts val="2400"/>
              <a:buNone/>
            </a:pPr>
            <a:r>
              <a:rPr lang="en-US"/>
              <a:t>Kyrellos Nyawallow</a:t>
            </a:r>
            <a:endParaRPr/>
          </a:p>
          <a:p>
            <a:pPr indent="0" lvl="0" marL="0" rtl="0" algn="l">
              <a:lnSpc>
                <a:spcPct val="90000"/>
              </a:lnSpc>
              <a:spcBef>
                <a:spcPts val="0"/>
              </a:spcBef>
              <a:spcAft>
                <a:spcPts val="0"/>
              </a:spcAft>
              <a:buClr>
                <a:schemeClr val="dk1"/>
              </a:buClr>
              <a:buSzPts val="2400"/>
              <a:buNone/>
            </a:pPr>
            <a:r>
              <a:t/>
            </a:r>
            <a:endParaRPr/>
          </a:p>
          <a:p>
            <a:pPr indent="0" lvl="0" marL="0" rtl="0" algn="l">
              <a:lnSpc>
                <a:spcPct val="90000"/>
              </a:lnSpc>
              <a:spcBef>
                <a:spcPts val="0"/>
              </a:spcBef>
              <a:spcAft>
                <a:spcPts val="0"/>
              </a:spcAft>
              <a:buClr>
                <a:schemeClr val="dk1"/>
              </a:buClr>
              <a:buSzPts val="2400"/>
              <a:buNone/>
            </a:pPr>
            <a:r>
              <a:rPr lang="en-US" sz="2400"/>
              <a:t>k.nyawallow@kokonetworks.com</a:t>
            </a: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0"/>
          <p:cNvSpPr txBox="1"/>
          <p:nvPr>
            <p:ph idx="1" type="subTitle"/>
          </p:nvPr>
        </p:nvSpPr>
        <p:spPr>
          <a:xfrm>
            <a:off x="6887100" y="2853275"/>
            <a:ext cx="5304900" cy="3906900"/>
          </a:xfrm>
          <a:prstGeom prst="rect">
            <a:avLst/>
          </a:prstGeom>
        </p:spPr>
        <p:txBody>
          <a:bodyPr anchorCtr="0" anchor="t" bIns="45700" lIns="91425" spcFirstLastPara="1" rIns="91425" wrap="square" tIns="45700">
            <a:noAutofit/>
          </a:bodyPr>
          <a:lstStyle/>
          <a:p>
            <a:pPr indent="-342900" lvl="0" marL="457200" rtl="0" algn="l">
              <a:lnSpc>
                <a:spcPct val="100000"/>
              </a:lnSpc>
              <a:spcBef>
                <a:spcPts val="1000"/>
              </a:spcBef>
              <a:spcAft>
                <a:spcPts val="0"/>
              </a:spcAft>
              <a:buSzPts val="1800"/>
              <a:buAutoNum type="arabicPeriod"/>
            </a:pPr>
            <a:r>
              <a:rPr lang="en-US" sz="1800"/>
              <a:t>Vision and goals </a:t>
            </a:r>
            <a:endParaRPr sz="1800"/>
          </a:p>
          <a:p>
            <a:pPr indent="-342900" lvl="0" marL="457200" rtl="0" algn="l">
              <a:lnSpc>
                <a:spcPct val="100000"/>
              </a:lnSpc>
              <a:spcBef>
                <a:spcPts val="0"/>
              </a:spcBef>
              <a:spcAft>
                <a:spcPts val="0"/>
              </a:spcAft>
              <a:buSzPts val="1800"/>
              <a:buAutoNum type="arabicPeriod"/>
            </a:pPr>
            <a:r>
              <a:rPr lang="en-US" sz="1800"/>
              <a:t>Business value</a:t>
            </a:r>
            <a:endParaRPr sz="1800"/>
          </a:p>
          <a:p>
            <a:pPr indent="-342900" lvl="0" marL="457200" rtl="0" algn="l">
              <a:lnSpc>
                <a:spcPct val="100000"/>
              </a:lnSpc>
              <a:spcBef>
                <a:spcPts val="0"/>
              </a:spcBef>
              <a:spcAft>
                <a:spcPts val="0"/>
              </a:spcAft>
              <a:buSzPts val="1800"/>
              <a:buAutoNum type="arabicPeriod"/>
            </a:pPr>
            <a:r>
              <a:rPr lang="en-US" sz="1800"/>
              <a:t>Customer value</a:t>
            </a:r>
            <a:endParaRPr sz="1800"/>
          </a:p>
          <a:p>
            <a:pPr indent="-342900" lvl="0" marL="457200" rtl="0" algn="l">
              <a:spcBef>
                <a:spcPts val="0"/>
              </a:spcBef>
              <a:spcAft>
                <a:spcPts val="0"/>
              </a:spcAft>
              <a:buSzPts val="1800"/>
              <a:buAutoNum type="arabicPeriod"/>
            </a:pPr>
            <a:r>
              <a:rPr lang="en-US" sz="1800"/>
              <a:t>Scope</a:t>
            </a:r>
            <a:endParaRPr sz="1800"/>
          </a:p>
          <a:p>
            <a:pPr indent="-342900" lvl="0" marL="457200" rtl="0" algn="l">
              <a:lnSpc>
                <a:spcPct val="100000"/>
              </a:lnSpc>
              <a:spcBef>
                <a:spcPts val="0"/>
              </a:spcBef>
              <a:spcAft>
                <a:spcPts val="0"/>
              </a:spcAft>
              <a:buSzPts val="1800"/>
              <a:buAutoNum type="arabicPeriod"/>
            </a:pPr>
            <a:r>
              <a:rPr lang="en-US" sz="1800"/>
              <a:t>Timing consideration</a:t>
            </a:r>
            <a:endParaRPr sz="1800"/>
          </a:p>
          <a:p>
            <a:pPr indent="-342900" lvl="0" marL="457200" rtl="0" algn="l">
              <a:spcBef>
                <a:spcPts val="0"/>
              </a:spcBef>
              <a:spcAft>
                <a:spcPts val="0"/>
              </a:spcAft>
              <a:buSzPts val="1800"/>
              <a:buAutoNum type="arabicPeriod"/>
            </a:pPr>
            <a:r>
              <a:rPr lang="en-US" sz="1800"/>
              <a:t>Keyword Classification Strategy</a:t>
            </a:r>
            <a:endParaRPr sz="1800"/>
          </a:p>
          <a:p>
            <a:pPr indent="-342900" lvl="0" marL="457200" rtl="0" algn="l">
              <a:spcBef>
                <a:spcPts val="0"/>
              </a:spcBef>
              <a:spcAft>
                <a:spcPts val="0"/>
              </a:spcAft>
              <a:buSzPts val="1800"/>
              <a:buAutoNum type="arabicPeriod"/>
            </a:pPr>
            <a:r>
              <a:rPr lang="en-US" sz="1800"/>
              <a:t>Release Plan</a:t>
            </a:r>
            <a:endParaRPr sz="1800"/>
          </a:p>
          <a:p>
            <a:pPr indent="-342900" lvl="0" marL="457200" rtl="0" algn="l">
              <a:spcBef>
                <a:spcPts val="0"/>
              </a:spcBef>
              <a:spcAft>
                <a:spcPts val="0"/>
              </a:spcAft>
              <a:buSzPts val="1800"/>
              <a:buAutoNum type="arabicPeriod"/>
            </a:pPr>
            <a:r>
              <a:rPr lang="en-US" sz="1800"/>
              <a:t>Questions &amp; Assumptions</a:t>
            </a:r>
            <a:endParaRPr sz="1800"/>
          </a:p>
          <a:p>
            <a:pPr indent="-342900" lvl="0" marL="457200" rtl="0" algn="l">
              <a:spcBef>
                <a:spcPts val="0"/>
              </a:spcBef>
              <a:spcAft>
                <a:spcPts val="0"/>
              </a:spcAft>
              <a:buSzPts val="1800"/>
              <a:buAutoNum type="arabicPeriod"/>
            </a:pPr>
            <a:r>
              <a:rPr lang="en-US" sz="1800"/>
              <a:t>Next steps</a:t>
            </a:r>
            <a:endParaRPr sz="1800"/>
          </a:p>
          <a:p>
            <a:pPr indent="-342900" lvl="0" marL="457200" rtl="0" algn="l">
              <a:spcBef>
                <a:spcPts val="0"/>
              </a:spcBef>
              <a:spcAft>
                <a:spcPts val="0"/>
              </a:spcAft>
              <a:buSzPts val="1800"/>
              <a:buAutoNum type="arabicPeriod"/>
            </a:pPr>
            <a:r>
              <a:rPr lang="en-US" sz="1800"/>
              <a:t>Scope Updates</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2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77" name="Google Shape;177;p21"/>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Vision and goals</a:t>
            </a:r>
            <a:endParaRPr/>
          </a:p>
        </p:txBody>
      </p:sp>
      <p:sp>
        <p:nvSpPr>
          <p:cNvPr id="178" name="Google Shape;178;p21"/>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dk1"/>
              </a:buClr>
              <a:buSzPts val="2800"/>
              <a:buNone/>
            </a:pPr>
            <a:r>
              <a:rPr lang="en-US" sz="2400"/>
              <a:t>With over 600 active KPs in the greater Nairobi area, KOKO Media has the capability of running ad campaigns in several neighbourhoods around Nairobi. By having the capability to select which specific KPs (Agent shops) and neighbourhoods to run specific ad campaigns, KM will be able to benefit in multiple ways.</a:t>
            </a:r>
            <a:endParaRPr sz="2400"/>
          </a:p>
          <a:p>
            <a:pPr indent="0" lvl="0" marL="0" rtl="0" algn="l">
              <a:lnSpc>
                <a:spcPct val="120000"/>
              </a:lnSpc>
              <a:spcBef>
                <a:spcPts val="0"/>
              </a:spcBef>
              <a:spcAft>
                <a:spcPts val="0"/>
              </a:spcAft>
              <a:buClr>
                <a:schemeClr val="dk1"/>
              </a:buClr>
              <a:buSzPts val="2800"/>
              <a:buNone/>
            </a:pPr>
            <a:r>
              <a:t/>
            </a:r>
            <a:endParaRPr sz="2400"/>
          </a:p>
          <a:p>
            <a:pPr indent="0" lvl="0" marL="0" rtl="0" algn="l">
              <a:lnSpc>
                <a:spcPct val="120000"/>
              </a:lnSpc>
              <a:spcBef>
                <a:spcPts val="0"/>
              </a:spcBef>
              <a:spcAft>
                <a:spcPts val="0"/>
              </a:spcAft>
              <a:buClr>
                <a:schemeClr val="dk1"/>
              </a:buClr>
              <a:buSzPts val="2800"/>
              <a:buNone/>
            </a:pPr>
            <a:r>
              <a:rPr lang="en-US" sz="2400"/>
              <a:t>Vision:</a:t>
            </a:r>
            <a:endParaRPr sz="2400"/>
          </a:p>
          <a:p>
            <a:pPr indent="-381000" lvl="0" marL="457200" rtl="0" algn="l">
              <a:lnSpc>
                <a:spcPct val="120000"/>
              </a:lnSpc>
              <a:spcBef>
                <a:spcPts val="0"/>
              </a:spcBef>
              <a:spcAft>
                <a:spcPts val="0"/>
              </a:spcAft>
              <a:buSzPts val="2400"/>
              <a:buAutoNum type="arabicPeriod"/>
            </a:pPr>
            <a:r>
              <a:rPr lang="en-US" sz="2400"/>
              <a:t>Ability to serve ad campaigns granularly accross the whole KP network.</a:t>
            </a:r>
            <a:endParaRPr sz="2400"/>
          </a:p>
          <a:p>
            <a:pPr indent="-381000" lvl="0" marL="457200" rtl="0" algn="l">
              <a:lnSpc>
                <a:spcPct val="120000"/>
              </a:lnSpc>
              <a:spcBef>
                <a:spcPts val="0"/>
              </a:spcBef>
              <a:spcAft>
                <a:spcPts val="0"/>
              </a:spcAft>
              <a:buSzPts val="2400"/>
              <a:buAutoNum type="arabicPeriod"/>
            </a:pPr>
            <a:r>
              <a:rPr lang="en-US" sz="2400"/>
              <a:t>Ability to provide an enhanced media distribution service to KOKO fuel business and KOKO Media advertisers.</a:t>
            </a:r>
            <a:endParaRPr sz="2400"/>
          </a:p>
        </p:txBody>
      </p:sp>
      <p:sp>
        <p:nvSpPr>
          <p:cNvPr id="179" name="Google Shape;179;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2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85" name="Google Shape;185;p22"/>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Vision and goals</a:t>
            </a:r>
            <a:endParaRPr/>
          </a:p>
        </p:txBody>
      </p:sp>
      <p:sp>
        <p:nvSpPr>
          <p:cNvPr id="186" name="Google Shape;186;p22"/>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rPr lang="en-US" sz="2400"/>
              <a:t>Goals:</a:t>
            </a:r>
            <a:endParaRPr sz="2400"/>
          </a:p>
          <a:p>
            <a:pPr indent="-381000" lvl="0" marL="457200" rtl="0" algn="l">
              <a:lnSpc>
                <a:spcPct val="120000"/>
              </a:lnSpc>
              <a:spcBef>
                <a:spcPts val="0"/>
              </a:spcBef>
              <a:spcAft>
                <a:spcPts val="0"/>
              </a:spcAft>
              <a:buSzPts val="2400"/>
              <a:buAutoNum type="arabicPeriod"/>
            </a:pPr>
            <a:r>
              <a:rPr lang="en-US" sz="2400"/>
              <a:t>Increase value proposition for the KOKO Media advertising product.</a:t>
            </a:r>
            <a:endParaRPr sz="2400"/>
          </a:p>
          <a:p>
            <a:pPr indent="-381000" lvl="0" marL="457200" rtl="0" algn="l">
              <a:lnSpc>
                <a:spcPct val="120000"/>
              </a:lnSpc>
              <a:spcBef>
                <a:spcPts val="0"/>
              </a:spcBef>
              <a:spcAft>
                <a:spcPts val="0"/>
              </a:spcAft>
              <a:buSzPts val="2400"/>
              <a:buAutoNum type="arabicPeriod"/>
            </a:pPr>
            <a:r>
              <a:rPr lang="en-US" sz="2400"/>
              <a:t>Increase customer satisfaction.</a:t>
            </a:r>
            <a:endParaRPr sz="2400"/>
          </a:p>
          <a:p>
            <a:pPr indent="-381000" lvl="0" marL="457200" rtl="0" algn="l">
              <a:lnSpc>
                <a:spcPct val="120000"/>
              </a:lnSpc>
              <a:spcBef>
                <a:spcPts val="0"/>
              </a:spcBef>
              <a:spcAft>
                <a:spcPts val="0"/>
              </a:spcAft>
              <a:buSzPts val="2400"/>
              <a:buAutoNum type="arabicPeriod"/>
            </a:pPr>
            <a:r>
              <a:rPr lang="en-US" sz="2400"/>
              <a:t>Increase the number of advertising options for advertisers.</a:t>
            </a:r>
            <a:endParaRPr sz="2400"/>
          </a:p>
        </p:txBody>
      </p:sp>
      <p:sp>
        <p:nvSpPr>
          <p:cNvPr id="187" name="Google Shape;187;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2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93" name="Google Shape;193;p23"/>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Business value</a:t>
            </a:r>
            <a:endParaRPr/>
          </a:p>
        </p:txBody>
      </p:sp>
      <p:sp>
        <p:nvSpPr>
          <p:cNvPr id="194" name="Google Shape;194;p23"/>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800"/>
              <a:buNone/>
            </a:pPr>
            <a:r>
              <a:rPr lang="en-US" sz="2400"/>
              <a:t>By developing the capability to track fuel purchase frequency in the DMP, KOKO fuel will be able to:</a:t>
            </a:r>
            <a:endParaRPr sz="2400"/>
          </a:p>
          <a:p>
            <a:pPr indent="-381000" lvl="0" marL="457200" rtl="0" algn="l">
              <a:spcBef>
                <a:spcPts val="0"/>
              </a:spcBef>
              <a:spcAft>
                <a:spcPts val="0"/>
              </a:spcAft>
              <a:buSzPts val="2400"/>
              <a:buAutoNum type="arabicPeriod"/>
            </a:pPr>
            <a:r>
              <a:rPr lang="en-US" sz="2400"/>
              <a:t>Target KOKO ads to specific KOKOpoints/Agent shops.</a:t>
            </a:r>
            <a:endParaRPr sz="2400"/>
          </a:p>
          <a:p>
            <a:pPr indent="-381000" lvl="0" marL="457200" rtl="0" algn="l">
              <a:spcBef>
                <a:spcPts val="0"/>
              </a:spcBef>
              <a:spcAft>
                <a:spcPts val="0"/>
              </a:spcAft>
              <a:buSzPts val="2400"/>
              <a:buAutoNum type="arabicPeriod"/>
            </a:pPr>
            <a:r>
              <a:rPr lang="en-US" sz="2400"/>
              <a:t>Target KOKO ads to specific neighbourhoods in the KOKOpoint network.</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US" sz="2400"/>
              <a:t>KOKO Media business will benefit from:</a:t>
            </a:r>
            <a:endParaRPr sz="2400"/>
          </a:p>
          <a:p>
            <a:pPr indent="-381000" lvl="0" marL="457200" rtl="0" algn="l">
              <a:spcBef>
                <a:spcPts val="0"/>
              </a:spcBef>
              <a:spcAft>
                <a:spcPts val="0"/>
              </a:spcAft>
              <a:buSzPts val="2400"/>
              <a:buAutoNum type="arabicPeriod"/>
            </a:pPr>
            <a:r>
              <a:rPr lang="en-US" sz="2400"/>
              <a:t>Offering better ad targeting services for KM advertisers.</a:t>
            </a:r>
            <a:endParaRPr sz="2400"/>
          </a:p>
          <a:p>
            <a:pPr indent="-381000" lvl="0" marL="457200" rtl="0" algn="l">
              <a:spcBef>
                <a:spcPts val="0"/>
              </a:spcBef>
              <a:spcAft>
                <a:spcPts val="0"/>
              </a:spcAft>
              <a:buSzPts val="2400"/>
              <a:buAutoNum type="arabicPeriod"/>
            </a:pPr>
            <a:r>
              <a:rPr lang="en-US" sz="2400"/>
              <a:t>Additional revenue source through ad targeting for KM advertisers.</a:t>
            </a:r>
            <a:endParaRPr sz="2400"/>
          </a:p>
        </p:txBody>
      </p:sp>
      <p:sp>
        <p:nvSpPr>
          <p:cNvPr id="195" name="Google Shape;195;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2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01" name="Google Shape;201;p24"/>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Customer value</a:t>
            </a:r>
            <a:endParaRPr/>
          </a:p>
        </p:txBody>
      </p:sp>
      <p:sp>
        <p:nvSpPr>
          <p:cNvPr id="202" name="Google Shape;202;p24"/>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800"/>
              <a:buNone/>
            </a:pPr>
            <a:r>
              <a:rPr lang="en-US" sz="2400"/>
              <a:t>KOKO Media advertiser will benefit from</a:t>
            </a:r>
            <a:r>
              <a:rPr lang="en-US" sz="2400"/>
              <a:t>:</a:t>
            </a:r>
            <a:endParaRPr sz="2400"/>
          </a:p>
          <a:p>
            <a:pPr indent="-381000" lvl="0" marL="457200" rtl="0" algn="l">
              <a:spcBef>
                <a:spcPts val="0"/>
              </a:spcBef>
              <a:spcAft>
                <a:spcPts val="0"/>
              </a:spcAft>
              <a:buSzPts val="2400"/>
              <a:buAutoNum type="arabicPeriod"/>
            </a:pPr>
            <a:r>
              <a:rPr lang="en-US" sz="2400"/>
              <a:t>Enhanced targeting for their ad campaigns.</a:t>
            </a:r>
            <a:endParaRPr sz="2400"/>
          </a:p>
          <a:p>
            <a:pPr indent="-381000" lvl="0" marL="457200" rtl="0" algn="l">
              <a:spcBef>
                <a:spcPts val="0"/>
              </a:spcBef>
              <a:spcAft>
                <a:spcPts val="0"/>
              </a:spcAft>
              <a:buSzPts val="2400"/>
              <a:buAutoNum type="arabicPeriod"/>
            </a:pPr>
            <a:r>
              <a:rPr lang="en-US" sz="2400"/>
              <a:t>Better value proposition for their advertising budgets.</a:t>
            </a:r>
            <a:endParaRPr sz="2400"/>
          </a:p>
        </p:txBody>
      </p:sp>
      <p:sp>
        <p:nvSpPr>
          <p:cNvPr id="203" name="Google Shape;203;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25"/>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09" name="Google Shape;209;p25"/>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Scope</a:t>
            </a:r>
            <a:endParaRPr/>
          </a:p>
        </p:txBody>
      </p:sp>
      <p:sp>
        <p:nvSpPr>
          <p:cNvPr id="210" name="Google Shape;210;p25"/>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None/>
            </a:pPr>
            <a:r>
              <a:rPr lang="en-US" sz="2400"/>
              <a:t>The scope of this project includes:</a:t>
            </a:r>
            <a:endParaRPr sz="2400"/>
          </a:p>
          <a:p>
            <a:pPr indent="0" lvl="0" marL="0" rtl="0" algn="l">
              <a:spcBef>
                <a:spcPts val="0"/>
              </a:spcBef>
              <a:spcAft>
                <a:spcPts val="0"/>
              </a:spcAft>
              <a:buNone/>
            </a:pPr>
            <a:r>
              <a:t/>
            </a:r>
            <a:endParaRPr sz="2400"/>
          </a:p>
          <a:p>
            <a:pPr indent="-381000" lvl="0" marL="457200" rtl="0" algn="l">
              <a:spcBef>
                <a:spcPts val="0"/>
              </a:spcBef>
              <a:spcAft>
                <a:spcPts val="0"/>
              </a:spcAft>
              <a:buSzPts val="2400"/>
              <a:buAutoNum type="arabicPeriod"/>
            </a:pPr>
            <a:r>
              <a:rPr lang="en-US" sz="2400"/>
              <a:t>Develop keyword mapping for the KP, Agent shop and neighbourhood data in the DMP.</a:t>
            </a:r>
            <a:endParaRPr sz="2400"/>
          </a:p>
          <a:p>
            <a:pPr indent="-381000" lvl="0" marL="457200" rtl="0" algn="l">
              <a:spcBef>
                <a:spcPts val="0"/>
              </a:spcBef>
              <a:spcAft>
                <a:spcPts val="0"/>
              </a:spcAft>
              <a:buSzPts val="2400"/>
              <a:buAutoNum type="arabicPeriod"/>
            </a:pPr>
            <a:r>
              <a:rPr lang="en-US" sz="2400"/>
              <a:t>Develop capabilities to add KP, Agent shop and neighbourhood data into the DMP.</a:t>
            </a:r>
            <a:endParaRPr sz="2400"/>
          </a:p>
          <a:p>
            <a:pPr indent="-381000" lvl="0" marL="457200" rtl="0" algn="l">
              <a:spcBef>
                <a:spcPts val="0"/>
              </a:spcBef>
              <a:spcAft>
                <a:spcPts val="0"/>
              </a:spcAft>
              <a:buSzPts val="2400"/>
              <a:buAutoNum type="arabicPeriod"/>
            </a:pPr>
            <a:r>
              <a:rPr lang="en-US" sz="2400"/>
              <a:t>Develop capabilities for updating KP, Agent shop and neighbourhood data in the DMP.</a:t>
            </a:r>
            <a:endParaRPr sz="2400"/>
          </a:p>
          <a:p>
            <a:pPr indent="0" lvl="0" marL="0" marR="0" rtl="0" algn="l">
              <a:lnSpc>
                <a:spcPct val="120000"/>
              </a:lnSpc>
              <a:spcBef>
                <a:spcPts val="0"/>
              </a:spcBef>
              <a:spcAft>
                <a:spcPts val="0"/>
              </a:spcAft>
              <a:buNone/>
            </a:pPr>
            <a:r>
              <a:t/>
            </a:r>
            <a:endParaRPr sz="1600"/>
          </a:p>
        </p:txBody>
      </p:sp>
      <p:sp>
        <p:nvSpPr>
          <p:cNvPr id="211" name="Google Shape;211;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26"/>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17" name="Google Shape;217;p26"/>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Timing consideration</a:t>
            </a:r>
            <a:endParaRPr/>
          </a:p>
        </p:txBody>
      </p:sp>
      <p:sp>
        <p:nvSpPr>
          <p:cNvPr id="218" name="Google Shape;218;p26"/>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800"/>
              <a:buNone/>
            </a:pPr>
            <a:r>
              <a:rPr lang="en-US" sz="2400"/>
              <a:t>The KM DMP infrastructure has already been built and this will reduce the development time of this feature considerably. </a:t>
            </a:r>
            <a:endParaRPr sz="2400"/>
          </a:p>
          <a:p>
            <a:pPr indent="0" lvl="0" marL="0" rtl="0" algn="l">
              <a:spcBef>
                <a:spcPts val="0"/>
              </a:spcBef>
              <a:spcAft>
                <a:spcPts val="0"/>
              </a:spcAft>
              <a:buClr>
                <a:schemeClr val="dk1"/>
              </a:buClr>
              <a:buSzPts val="2800"/>
              <a:buNone/>
            </a:pPr>
            <a:r>
              <a:t/>
            </a:r>
            <a:endParaRPr sz="2400"/>
          </a:p>
          <a:p>
            <a:pPr indent="0" lvl="0" marL="0" rtl="0" algn="l">
              <a:spcBef>
                <a:spcPts val="0"/>
              </a:spcBef>
              <a:spcAft>
                <a:spcPts val="0"/>
              </a:spcAft>
              <a:buClr>
                <a:schemeClr val="dk1"/>
              </a:buClr>
              <a:buSzPts val="2800"/>
              <a:buNone/>
            </a:pPr>
            <a:r>
              <a:rPr lang="en-US" sz="2400"/>
              <a:t>Development time should be about 2 weeks.</a:t>
            </a:r>
            <a:endParaRPr sz="2400"/>
          </a:p>
          <a:p>
            <a:pPr indent="0" lvl="0" marL="0" rtl="0" algn="l">
              <a:spcBef>
                <a:spcPts val="0"/>
              </a:spcBef>
              <a:spcAft>
                <a:spcPts val="0"/>
              </a:spcAft>
              <a:buClr>
                <a:schemeClr val="dk1"/>
              </a:buClr>
              <a:buSzPts val="2800"/>
              <a:buNone/>
            </a:pPr>
            <a:r>
              <a:t/>
            </a:r>
            <a:endParaRPr sz="2400"/>
          </a:p>
          <a:p>
            <a:pPr indent="0" lvl="0" marL="0" rtl="0" algn="l">
              <a:spcBef>
                <a:spcPts val="0"/>
              </a:spcBef>
              <a:spcAft>
                <a:spcPts val="0"/>
              </a:spcAft>
              <a:buClr>
                <a:schemeClr val="dk1"/>
              </a:buClr>
              <a:buSzPts val="2800"/>
              <a:buNone/>
            </a:pPr>
            <a:r>
              <a:rPr lang="en-US" sz="2400"/>
              <a:t>It’s imperative that this feature is made available as soon as possible as it’s integral to serving ads effectively.</a:t>
            </a:r>
            <a:endParaRPr sz="2400"/>
          </a:p>
        </p:txBody>
      </p:sp>
      <p:sp>
        <p:nvSpPr>
          <p:cNvPr id="219" name="Google Shape;219;p2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27"/>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25" name="Google Shape;225;p27"/>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Keyword Classification Strategy</a:t>
            </a:r>
            <a:endParaRPr/>
          </a:p>
        </p:txBody>
      </p:sp>
      <p:sp>
        <p:nvSpPr>
          <p:cNvPr id="226" name="Google Shape;226;p2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27" name="Google Shape;227;p27"/>
          <p:cNvGraphicFramePr/>
          <p:nvPr/>
        </p:nvGraphicFramePr>
        <p:xfrm>
          <a:off x="952500" y="1266875"/>
          <a:ext cx="3000000" cy="3000000"/>
        </p:xfrm>
        <a:graphic>
          <a:graphicData uri="http://schemas.openxmlformats.org/drawingml/2006/table">
            <a:tbl>
              <a:tblPr>
                <a:noFill/>
                <a:tableStyleId>{0A124583-5717-40EE-8D6E-0F7FAC72A6A1}</a:tableStyleId>
              </a:tblPr>
              <a:tblGrid>
                <a:gridCol w="5129225"/>
                <a:gridCol w="5129225"/>
              </a:tblGrid>
              <a:tr h="691225">
                <a:tc>
                  <a:txBody>
                    <a:bodyPr/>
                    <a:lstStyle/>
                    <a:p>
                      <a:pPr indent="0" lvl="0" marL="0" marR="0" rtl="0" algn="l">
                        <a:lnSpc>
                          <a:spcPct val="120000"/>
                        </a:lnSpc>
                        <a:spcBef>
                          <a:spcPts val="0"/>
                        </a:spcBef>
                        <a:spcAft>
                          <a:spcPts val="0"/>
                        </a:spcAft>
                        <a:buClr>
                          <a:schemeClr val="dk1"/>
                        </a:buClr>
                        <a:buSzPts val="2800"/>
                        <a:buFont typeface="Arial"/>
                        <a:buNone/>
                      </a:pPr>
                      <a:r>
                        <a:rPr b="1" lang="en-US" sz="2400">
                          <a:solidFill>
                            <a:schemeClr val="dk1"/>
                          </a:solidFill>
                          <a:latin typeface="Nunito"/>
                          <a:ea typeface="Nunito"/>
                          <a:cs typeface="Nunito"/>
                          <a:sym typeface="Nunito"/>
                        </a:rPr>
                        <a:t>Fuel Purchase Frequency</a:t>
                      </a:r>
                      <a:endParaRPr b="1" sz="2400">
                        <a:solidFill>
                          <a:schemeClr val="dk1"/>
                        </a:solidFill>
                        <a:latin typeface="Nunito"/>
                        <a:ea typeface="Nunito"/>
                        <a:cs typeface="Nunito"/>
                        <a:sym typeface="Nunito"/>
                      </a:endParaRPr>
                    </a:p>
                  </a:txBody>
                  <a:tcPr marT="91425" marB="91425" marR="91425" marL="91425"/>
                </a:tc>
                <a:tc>
                  <a:txBody>
                    <a:bodyPr/>
                    <a:lstStyle/>
                    <a:p>
                      <a:pPr indent="0" lvl="0" marL="0" marR="0" rtl="0" algn="l">
                        <a:lnSpc>
                          <a:spcPct val="120000"/>
                        </a:lnSpc>
                        <a:spcBef>
                          <a:spcPts val="0"/>
                        </a:spcBef>
                        <a:spcAft>
                          <a:spcPts val="0"/>
                        </a:spcAft>
                        <a:buClr>
                          <a:schemeClr val="dk1"/>
                        </a:buClr>
                        <a:buSzPts val="2800"/>
                        <a:buFont typeface="Arial"/>
                        <a:buNone/>
                      </a:pPr>
                      <a:r>
                        <a:rPr b="1" lang="en-US" sz="2400">
                          <a:solidFill>
                            <a:schemeClr val="dk1"/>
                          </a:solidFill>
                          <a:latin typeface="Nunito"/>
                          <a:ea typeface="Nunito"/>
                          <a:cs typeface="Nunito"/>
                          <a:sym typeface="Nunito"/>
                        </a:rPr>
                        <a:t>Associated Keyword</a:t>
                      </a:r>
                      <a:endParaRPr b="1" sz="2400">
                        <a:solidFill>
                          <a:schemeClr val="dk1"/>
                        </a:solidFill>
                        <a:latin typeface="Nunito"/>
                        <a:ea typeface="Nunito"/>
                        <a:cs typeface="Nunito"/>
                        <a:sym typeface="Nunito"/>
                      </a:endParaRPr>
                    </a:p>
                  </a:txBody>
                  <a:tcPr marT="91425" marB="91425" marR="91425" marL="91425"/>
                </a:tc>
              </a:tr>
              <a:tr h="691225">
                <a:tc>
                  <a:txBody>
                    <a:bodyPr/>
                    <a:lstStyle/>
                    <a:p>
                      <a:pPr indent="0" lvl="0" marL="0" marR="0" rtl="0" algn="l">
                        <a:lnSpc>
                          <a:spcPct val="120000"/>
                        </a:lnSpc>
                        <a:spcBef>
                          <a:spcPts val="0"/>
                        </a:spcBef>
                        <a:spcAft>
                          <a:spcPts val="0"/>
                        </a:spcAft>
                        <a:buClr>
                          <a:schemeClr val="dk1"/>
                        </a:buClr>
                        <a:buSzPts val="2800"/>
                        <a:buFont typeface="Arial"/>
                        <a:buNone/>
                      </a:pPr>
                      <a:r>
                        <a:t/>
                      </a:r>
                      <a:endParaRPr sz="2400">
                        <a:solidFill>
                          <a:schemeClr val="dk1"/>
                        </a:solidFill>
                        <a:latin typeface="Nunito"/>
                        <a:ea typeface="Nunito"/>
                        <a:cs typeface="Nunito"/>
                        <a:sym typeface="Nunito"/>
                      </a:endParaRPr>
                    </a:p>
                  </a:txBody>
                  <a:tcPr marT="91425" marB="91425" marR="91425" marL="91425"/>
                </a:tc>
                <a:tc>
                  <a:txBody>
                    <a:bodyPr/>
                    <a:lstStyle/>
                    <a:p>
                      <a:pPr indent="0" lvl="0" marL="0" marR="0" rtl="0" algn="l">
                        <a:lnSpc>
                          <a:spcPct val="120000"/>
                        </a:lnSpc>
                        <a:spcBef>
                          <a:spcPts val="0"/>
                        </a:spcBef>
                        <a:spcAft>
                          <a:spcPts val="0"/>
                        </a:spcAft>
                        <a:buClr>
                          <a:schemeClr val="dk1"/>
                        </a:buClr>
                        <a:buSzPts val="2800"/>
                        <a:buFont typeface="Arial"/>
                        <a:buNone/>
                      </a:pPr>
                      <a:r>
                        <a:t/>
                      </a:r>
                      <a:endParaRPr sz="2400">
                        <a:solidFill>
                          <a:schemeClr val="dk1"/>
                        </a:solidFill>
                        <a:latin typeface="Nunito"/>
                        <a:ea typeface="Nunito"/>
                        <a:cs typeface="Nunito"/>
                        <a:sym typeface="Nunito"/>
                      </a:endParaRPr>
                    </a:p>
                  </a:txBody>
                  <a:tcPr marT="91425" marB="91425" marR="91425" marL="91425"/>
                </a:tc>
              </a:tr>
              <a:tr h="691225">
                <a:tc>
                  <a:txBody>
                    <a:bodyPr/>
                    <a:lstStyle/>
                    <a:p>
                      <a:pPr indent="0" lvl="0" marL="0" marR="0" rtl="0" algn="l">
                        <a:lnSpc>
                          <a:spcPct val="120000"/>
                        </a:lnSpc>
                        <a:spcBef>
                          <a:spcPts val="0"/>
                        </a:spcBef>
                        <a:spcAft>
                          <a:spcPts val="0"/>
                        </a:spcAft>
                        <a:buClr>
                          <a:schemeClr val="dk1"/>
                        </a:buClr>
                        <a:buSzPts val="2800"/>
                        <a:buFont typeface="Arial"/>
                        <a:buNone/>
                      </a:pPr>
                      <a:r>
                        <a:t/>
                      </a:r>
                      <a:endParaRPr sz="2400">
                        <a:solidFill>
                          <a:schemeClr val="dk1"/>
                        </a:solidFill>
                        <a:latin typeface="Nunito"/>
                        <a:ea typeface="Nunito"/>
                        <a:cs typeface="Nunito"/>
                        <a:sym typeface="Nunito"/>
                      </a:endParaRPr>
                    </a:p>
                  </a:txBody>
                  <a:tcPr marT="91425" marB="91425" marR="91425" marL="91425"/>
                </a:tc>
                <a:tc>
                  <a:txBody>
                    <a:bodyPr/>
                    <a:lstStyle/>
                    <a:p>
                      <a:pPr indent="0" lvl="0" marL="0" marR="0" rtl="0" algn="l">
                        <a:lnSpc>
                          <a:spcPct val="120000"/>
                        </a:lnSpc>
                        <a:spcBef>
                          <a:spcPts val="0"/>
                        </a:spcBef>
                        <a:spcAft>
                          <a:spcPts val="0"/>
                        </a:spcAft>
                        <a:buClr>
                          <a:schemeClr val="dk1"/>
                        </a:buClr>
                        <a:buSzPts val="2800"/>
                        <a:buFont typeface="Arial"/>
                        <a:buNone/>
                      </a:pPr>
                      <a:r>
                        <a:t/>
                      </a:r>
                      <a:endParaRPr sz="2400">
                        <a:solidFill>
                          <a:schemeClr val="dk1"/>
                        </a:solidFill>
                        <a:latin typeface="Nunito"/>
                        <a:ea typeface="Nunito"/>
                        <a:cs typeface="Nunito"/>
                        <a:sym typeface="Nunito"/>
                      </a:endParaRPr>
                    </a:p>
                  </a:txBody>
                  <a:tcPr marT="91425" marB="91425" marR="91425" marL="91425"/>
                </a:tc>
              </a:tr>
              <a:tr h="691225">
                <a:tc>
                  <a:txBody>
                    <a:bodyPr/>
                    <a:lstStyle/>
                    <a:p>
                      <a:pPr indent="0" lvl="0" marL="0" marR="0" rtl="0" algn="l">
                        <a:lnSpc>
                          <a:spcPct val="120000"/>
                        </a:lnSpc>
                        <a:spcBef>
                          <a:spcPts val="0"/>
                        </a:spcBef>
                        <a:spcAft>
                          <a:spcPts val="0"/>
                        </a:spcAft>
                        <a:buClr>
                          <a:schemeClr val="dk1"/>
                        </a:buClr>
                        <a:buSzPts val="2800"/>
                        <a:buFont typeface="Arial"/>
                        <a:buNone/>
                      </a:pPr>
                      <a:r>
                        <a:t/>
                      </a:r>
                      <a:endParaRPr sz="2400">
                        <a:solidFill>
                          <a:schemeClr val="dk1"/>
                        </a:solidFill>
                        <a:latin typeface="Nunito"/>
                        <a:ea typeface="Nunito"/>
                        <a:cs typeface="Nunito"/>
                        <a:sym typeface="Nunito"/>
                      </a:endParaRPr>
                    </a:p>
                  </a:txBody>
                  <a:tcPr marT="91425" marB="91425" marR="91425" marL="91425"/>
                </a:tc>
                <a:tc>
                  <a:txBody>
                    <a:bodyPr/>
                    <a:lstStyle/>
                    <a:p>
                      <a:pPr indent="0" lvl="0" marL="0" marR="0" rtl="0" algn="l">
                        <a:lnSpc>
                          <a:spcPct val="120000"/>
                        </a:lnSpc>
                        <a:spcBef>
                          <a:spcPts val="0"/>
                        </a:spcBef>
                        <a:spcAft>
                          <a:spcPts val="0"/>
                        </a:spcAft>
                        <a:buClr>
                          <a:schemeClr val="dk1"/>
                        </a:buClr>
                        <a:buSzPts val="2800"/>
                        <a:buFont typeface="Arial"/>
                        <a:buNone/>
                      </a:pPr>
                      <a:r>
                        <a:t/>
                      </a:r>
                      <a:endParaRPr sz="2400">
                        <a:solidFill>
                          <a:schemeClr val="dk1"/>
                        </a:solidFill>
                        <a:latin typeface="Nunito"/>
                        <a:ea typeface="Nunito"/>
                        <a:cs typeface="Nunito"/>
                        <a:sym typeface="Nunito"/>
                      </a:endParaRPr>
                    </a:p>
                  </a:txBody>
                  <a:tcPr marT="91425" marB="91425" marR="91425" marL="91425"/>
                </a:tc>
              </a:tr>
              <a:tr h="691225">
                <a:tc>
                  <a:txBody>
                    <a:bodyPr/>
                    <a:lstStyle/>
                    <a:p>
                      <a:pPr indent="0" lvl="0" marL="0" marR="0" rtl="0" algn="l">
                        <a:lnSpc>
                          <a:spcPct val="120000"/>
                        </a:lnSpc>
                        <a:spcBef>
                          <a:spcPts val="0"/>
                        </a:spcBef>
                        <a:spcAft>
                          <a:spcPts val="0"/>
                        </a:spcAft>
                        <a:buClr>
                          <a:schemeClr val="dk1"/>
                        </a:buClr>
                        <a:buSzPts val="2800"/>
                        <a:buFont typeface="Arial"/>
                        <a:buNone/>
                      </a:pPr>
                      <a:r>
                        <a:t/>
                      </a:r>
                      <a:endParaRPr sz="2400">
                        <a:solidFill>
                          <a:schemeClr val="dk1"/>
                        </a:solidFill>
                        <a:latin typeface="Nunito"/>
                        <a:ea typeface="Nunito"/>
                        <a:cs typeface="Nunito"/>
                        <a:sym typeface="Nunito"/>
                      </a:endParaRPr>
                    </a:p>
                  </a:txBody>
                  <a:tcPr marT="91425" marB="91425" marR="91425" marL="91425"/>
                </a:tc>
                <a:tc>
                  <a:txBody>
                    <a:bodyPr/>
                    <a:lstStyle/>
                    <a:p>
                      <a:pPr indent="0" lvl="0" marL="0" marR="0" rtl="0" algn="l">
                        <a:lnSpc>
                          <a:spcPct val="120000"/>
                        </a:lnSpc>
                        <a:spcBef>
                          <a:spcPts val="0"/>
                        </a:spcBef>
                        <a:spcAft>
                          <a:spcPts val="0"/>
                        </a:spcAft>
                        <a:buClr>
                          <a:schemeClr val="dk1"/>
                        </a:buClr>
                        <a:buSzPts val="2800"/>
                        <a:buFont typeface="Arial"/>
                        <a:buNone/>
                      </a:pPr>
                      <a:r>
                        <a:t/>
                      </a:r>
                      <a:endParaRPr sz="2400">
                        <a:solidFill>
                          <a:schemeClr val="dk1"/>
                        </a:solidFill>
                        <a:latin typeface="Nunito"/>
                        <a:ea typeface="Nunito"/>
                        <a:cs typeface="Nunito"/>
                        <a:sym typeface="Nunito"/>
                      </a:endParaRPr>
                    </a:p>
                  </a:txBody>
                  <a:tcPr marT="91425" marB="91425" marR="91425" marL="91425"/>
                </a:tc>
              </a:tr>
              <a:tr h="691225">
                <a:tc>
                  <a:txBody>
                    <a:bodyPr/>
                    <a:lstStyle/>
                    <a:p>
                      <a:pPr indent="0" lvl="0" marL="0" marR="0" rtl="0" algn="l">
                        <a:lnSpc>
                          <a:spcPct val="120000"/>
                        </a:lnSpc>
                        <a:spcBef>
                          <a:spcPts val="0"/>
                        </a:spcBef>
                        <a:spcAft>
                          <a:spcPts val="0"/>
                        </a:spcAft>
                        <a:buClr>
                          <a:schemeClr val="dk1"/>
                        </a:buClr>
                        <a:buSzPts val="2800"/>
                        <a:buFont typeface="Arial"/>
                        <a:buNone/>
                      </a:pPr>
                      <a:r>
                        <a:t/>
                      </a:r>
                      <a:endParaRPr sz="2400">
                        <a:solidFill>
                          <a:schemeClr val="dk1"/>
                        </a:solidFill>
                        <a:latin typeface="Nunito"/>
                        <a:ea typeface="Nunito"/>
                        <a:cs typeface="Nunito"/>
                        <a:sym typeface="Nunito"/>
                      </a:endParaRPr>
                    </a:p>
                  </a:txBody>
                  <a:tcPr marT="91425" marB="91425" marR="91425" marL="91425"/>
                </a:tc>
                <a:tc>
                  <a:txBody>
                    <a:bodyPr/>
                    <a:lstStyle/>
                    <a:p>
                      <a:pPr indent="0" lvl="0" marL="0" marR="0" rtl="0" algn="l">
                        <a:lnSpc>
                          <a:spcPct val="120000"/>
                        </a:lnSpc>
                        <a:spcBef>
                          <a:spcPts val="0"/>
                        </a:spcBef>
                        <a:spcAft>
                          <a:spcPts val="0"/>
                        </a:spcAft>
                        <a:buClr>
                          <a:schemeClr val="dk1"/>
                        </a:buClr>
                        <a:buSzPts val="2800"/>
                        <a:buFont typeface="Arial"/>
                        <a:buNone/>
                      </a:pPr>
                      <a:r>
                        <a:t/>
                      </a:r>
                      <a:endParaRPr sz="2400">
                        <a:solidFill>
                          <a:schemeClr val="dk1"/>
                        </a:solidFill>
                        <a:latin typeface="Nunito"/>
                        <a:ea typeface="Nunito"/>
                        <a:cs typeface="Nunito"/>
                        <a:sym typeface="Nunito"/>
                      </a:endParaRPr>
                    </a:p>
                  </a:txBody>
                  <a:tcPr marT="91425" marB="91425" marR="91425" marL="91425"/>
                </a:tc>
              </a:tr>
              <a:tr h="691225">
                <a:tc>
                  <a:txBody>
                    <a:bodyPr/>
                    <a:lstStyle/>
                    <a:p>
                      <a:pPr indent="0" lvl="0" marL="0" marR="0" rtl="0" algn="l">
                        <a:lnSpc>
                          <a:spcPct val="120000"/>
                        </a:lnSpc>
                        <a:spcBef>
                          <a:spcPts val="0"/>
                        </a:spcBef>
                        <a:spcAft>
                          <a:spcPts val="0"/>
                        </a:spcAft>
                        <a:buClr>
                          <a:schemeClr val="dk1"/>
                        </a:buClr>
                        <a:buSzPts val="2800"/>
                        <a:buFont typeface="Arial"/>
                        <a:buNone/>
                      </a:pPr>
                      <a:r>
                        <a:t/>
                      </a:r>
                      <a:endParaRPr sz="2400">
                        <a:solidFill>
                          <a:schemeClr val="dk1"/>
                        </a:solidFill>
                        <a:latin typeface="Nunito"/>
                        <a:ea typeface="Nunito"/>
                        <a:cs typeface="Nunito"/>
                        <a:sym typeface="Nunito"/>
                      </a:endParaRPr>
                    </a:p>
                  </a:txBody>
                  <a:tcPr marT="91425" marB="91425" marR="91425" marL="91425"/>
                </a:tc>
                <a:tc>
                  <a:txBody>
                    <a:bodyPr/>
                    <a:lstStyle/>
                    <a:p>
                      <a:pPr indent="0" lvl="0" marL="0" marR="0" rtl="0" algn="l">
                        <a:lnSpc>
                          <a:spcPct val="120000"/>
                        </a:lnSpc>
                        <a:spcBef>
                          <a:spcPts val="0"/>
                        </a:spcBef>
                        <a:spcAft>
                          <a:spcPts val="0"/>
                        </a:spcAft>
                        <a:buClr>
                          <a:schemeClr val="dk1"/>
                        </a:buClr>
                        <a:buSzPts val="2800"/>
                        <a:buFont typeface="Arial"/>
                        <a:buNone/>
                      </a:pPr>
                      <a:r>
                        <a:t/>
                      </a:r>
                      <a:endParaRPr sz="2400">
                        <a:solidFill>
                          <a:schemeClr val="dk1"/>
                        </a:solidFill>
                        <a:latin typeface="Nunito"/>
                        <a:ea typeface="Nunito"/>
                        <a:cs typeface="Nunito"/>
                        <a:sym typeface="Nunito"/>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